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1.webp" ContentType="image/webp"/>
  <Override PartName="/ppt/media/image41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257" r:id="rId6"/>
    <p:sldId id="258" r:id="rId7"/>
    <p:sldId id="259" r:id="rId8"/>
    <p:sldId id="260" r:id="rId9"/>
    <p:sldId id="261" r:id="rId10"/>
    <p:sldId id="262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88" r:id="rId20"/>
    <p:sldId id="275" r:id="rId21"/>
    <p:sldId id="285" r:id="rId22"/>
    <p:sldId id="278" r:id="rId23"/>
    <p:sldId id="279" r:id="rId24"/>
    <p:sldId id="281" r:id="rId25"/>
  </p:sldIdLst>
  <p:sldSz cx="12192000" cy="6858000"/>
  <p:notesSz cx="6858000" cy="9144000"/>
  <p:embeddedFontLst>
    <p:embeddedFont>
      <p:font typeface="Calibri" panose="020F0502020204030204"/>
      <p:regular r:id="rId29"/>
      <p:bold r:id="rId30"/>
      <p:italic r:id="rId31"/>
      <p:boldItalic r:id="rId32"/>
    </p:embeddedFont>
    <p:embeddedFont>
      <p:font typeface="Open Sans SemiBold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1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1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2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2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2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2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7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7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webp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web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181465" y="5365750"/>
            <a:ext cx="2642235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600" b="1" i="0" u="none" strike="noStrike" cap="none">
                <a:solidFill>
                  <a:srgbClr val="10B98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Кар’єрні консультанти:</a:t>
            </a:r>
            <a:endParaRPr lang="uk-UA" altLang="en-US" sz="1600" b="1" i="0" u="none" strike="noStrike" cap="none">
              <a:solidFill>
                <a:srgbClr val="10B98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600" b="0" i="0" u="none" strike="noStrike" cap="none">
                <a:solidFill>
                  <a:srgbClr val="10B98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Панченко Лідія</a:t>
            </a:r>
            <a:endParaRPr lang="uk-UA" altLang="en-US" sz="1600" b="0" i="0" u="none" strike="noStrike" cap="none">
              <a:solidFill>
                <a:srgbClr val="10B98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600" b="0" i="0" u="none" strike="noStrike" cap="none">
                <a:solidFill>
                  <a:srgbClr val="10B98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Рудіченко Віталій</a:t>
            </a:r>
            <a:endParaRPr lang="uk-UA" altLang="en-US" sz="1600" b="0" i="0" u="none" strike="noStrike" cap="none">
              <a:solidFill>
                <a:srgbClr val="10B98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470546" y="1857523"/>
            <a:ext cx="7250906" cy="150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0B981"/>
                </a:solidFill>
                <a:latin typeface="Montserrat"/>
                <a:ea typeface="Montserrat"/>
                <a:cs typeface="Montserrat"/>
                <a:sym typeface="Montserrat"/>
              </a:rPr>
              <a:t>ВАША КАР'ЄРА ТА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5400" b="1" i="0" u="none" strike="noStrike" cap="none">
                <a:solidFill>
                  <a:srgbClr val="10B981"/>
                </a:solidFill>
                <a:latin typeface="Montserrat"/>
                <a:ea typeface="Montserrat"/>
                <a:cs typeface="Montserrat"/>
                <a:sym typeface="Montserrat"/>
              </a:rPr>
              <a:t> САМОРЕАЛІЗАЦІЯ</a:t>
            </a:r>
            <a:endParaRPr lang="en-US" sz="5400" b="1" i="0" u="none" strike="noStrike" cap="none">
              <a:solidFill>
                <a:srgbClr val="10B9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62000" y="3556545"/>
            <a:ext cx="10668000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Професійний супровід для ВПО, ветеранів та людей з інвалідністю в сучасних реаліях України.</a:t>
            </a:r>
            <a:endParaRPr lang="en-US" sz="2100" b="0" i="0" u="none" strike="noStrike" cap="none">
              <a:solidFill>
                <a:srgbClr val="CBD5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252730" y="1605915"/>
            <a:ext cx="7191375" cy="409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Вивчіть компанію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: знайте, чим вони займаються.</a:t>
            </a:r>
            <a:endParaRPr lang="en-US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Готуйте приклади: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розкажіть про конкретні кейси та результати, а не просто теорію.</a:t>
            </a:r>
            <a:endParaRPr lang="en-US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Задавайте питання: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запитайте про завдання та команду (це показує інтерес).</a:t>
            </a:r>
            <a:endParaRPr lang="en-US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Будьте пунктуальними: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приходьте вчасно, виглядайте охайно.</a:t>
            </a:r>
            <a:endParaRPr lang="en-US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Говоріть правду: 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чесність щодо навичок важливіша за прикрашання</a:t>
            </a: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571500" y="571500"/>
            <a:ext cx="11601450" cy="48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Співбесіда як вона є:</a:t>
            </a:r>
            <a:endParaRPr lang="uk-UA" alt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44105" y="902335"/>
            <a:ext cx="4488815" cy="3223260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9357360" y="5295265"/>
            <a:ext cx="2834640" cy="1562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3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>
            <a:off x="5524500" y="285750"/>
            <a:ext cx="11430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0" y="628650"/>
            <a:ext cx="12192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ФОРМАТИ РОБОТИ</a:t>
            </a:r>
            <a:endParaRPr lang="en-US" sz="480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0" y="1371600"/>
            <a:ext cx="12192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Віддалена робота, офіс або "золота середина" — що підходить саме вам?</a:t>
            </a:r>
            <a:endParaRPr lang="en-US" sz="18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275" y="3741420"/>
            <a:ext cx="3949065" cy="2912745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2272030" y="2192020"/>
            <a:ext cx="5447030" cy="4252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244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1047750" y="3914775"/>
            <a:ext cx="4476750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Можливість самостійно обирати робоче місце</a:t>
            </a:r>
            <a:endParaRPr lang="uk-UA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047750" y="4457700"/>
            <a:ext cx="4476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Економія на дорозі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047750" y="5000625"/>
            <a:ext cx="4476750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Доступ до комфортних умов праці осіб з особливостями та вразливостями</a:t>
            </a:r>
            <a:endParaRPr lang="uk-UA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4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39528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" y="44958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 descr="imag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1500" y="503872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571500" y="1314450"/>
            <a:ext cx="52006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ДИСТАНЦІЙНА РОБОТА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571500" y="2590800"/>
            <a:ext cx="52006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Світ без бар'єрів</a:t>
            </a:r>
            <a:endParaRPr lang="en-US" sz="1405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571500" y="280987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Для ВПО та людей з інвалідністю це не лише зручність, а й інклюзивність. Ви самі створюєте свій робочий простір.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5"/>
          <a:stretch>
            <a:fillRect/>
          </a:stretch>
        </p:blipFill>
        <p:spPr>
          <a:xfrm>
            <a:off x="5771833" y="1476375"/>
            <a:ext cx="6124575" cy="3810000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6"/>
          <a:stretch>
            <a:fillRect/>
          </a:stretch>
        </p:blipFill>
        <p:spPr>
          <a:xfrm>
            <a:off x="9242425" y="5305425"/>
            <a:ext cx="2834640" cy="1562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1257300"/>
            <a:ext cx="5238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1409700"/>
            <a:ext cx="5238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" y="4420235"/>
            <a:ext cx="5238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4352925"/>
            <a:ext cx="5238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 descr="imag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724650" y="16954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 descr="imag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14400" y="46386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 descr="image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724650" y="463867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ТОП ПРОФЕСІЙ ДЛЯ ДИСТАНЦІЙКИ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479550" y="2114550"/>
            <a:ext cx="4840605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Онлайн школа</a:t>
            </a:r>
            <a:endParaRPr lang="uk-UA" alt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914400" y="2581275"/>
            <a:ext cx="4610100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Можливість надання освітніх послуг незалежно від територіального місця проживання</a:t>
            </a:r>
            <a:endParaRPr lang="uk-UA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7332345" y="1800225"/>
            <a:ext cx="4840605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 </a:t>
            </a:r>
            <a:r>
              <a:rPr lang="en-US" alt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CALL-</a:t>
            </a:r>
            <a:r>
              <a:rPr lang="uk-UA" alt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центру</a:t>
            </a:r>
            <a:endParaRPr lang="uk-UA" alt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6906260" y="2340610"/>
            <a:ext cx="4610100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Онлайн консультування 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клієнт</a:t>
            </a: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ів по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телефон</a:t>
            </a: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у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,  продаючи послуги або вирішуючи проблеми</a:t>
            </a:r>
            <a:endParaRPr lang="en-US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1479550" y="4637405"/>
            <a:ext cx="484060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Копірайтер</a:t>
            </a:r>
            <a:endParaRPr 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981075" y="5313045"/>
            <a:ext cx="4610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Створення текстів для сайтів та соцмереж. Креативність та грамотність — ваша зброя.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7332345" y="4638675"/>
            <a:ext cx="4840605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з продажу</a:t>
            </a:r>
            <a:endParaRPr lang="uk-UA" alt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6839585" y="5139055"/>
            <a:ext cx="4610100" cy="11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Прода</a:t>
            </a: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вати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товари чи послуги через інтернет та месенджери, супроводжу</a:t>
            </a: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вати</a:t>
            </a:r>
            <a:r>
              <a:rPr lang="en-US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клієнта від першого запиту до успішної оплати</a:t>
            </a: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" name="Google Shape;247;p25" descr="imag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14400" y="207645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6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6858000" y="3467100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Швидка адаптація та нові знайомства.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6858000" y="4010025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Доступ до потужного обладнання.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6858000" y="4552950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Чітке розмежування "робота / дім".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26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81750" y="35052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40481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 descr="imag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81750" y="4591050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ОФІСНА РОБОТА: СОЦІАЛІЗАЦІЯ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6381750" y="2447925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Сила спільноти</a:t>
            </a:r>
            <a:endParaRPr lang="en-US" sz="1405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6381750" y="266700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Офлайн формат надає стабільність та професійне оточення для швидкого зростання.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5"/>
          <a:stretch>
            <a:fillRect/>
          </a:stretch>
        </p:blipFill>
        <p:spPr>
          <a:xfrm>
            <a:off x="396875" y="1395730"/>
            <a:ext cx="5737225" cy="4647565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6"/>
          <a:stretch>
            <a:fillRect/>
          </a:stretch>
        </p:blipFill>
        <p:spPr>
          <a:xfrm>
            <a:off x="9357360" y="5295265"/>
            <a:ext cx="2834640" cy="1562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1493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/>
          <p:nvPr/>
        </p:nvSpPr>
        <p:spPr>
          <a:xfrm>
            <a:off x="5524500" y="285750"/>
            <a:ext cx="11430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0" y="628650"/>
            <a:ext cx="12192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ПЕРЕНАВЧАННЯ ТА РОЗВИТОК</a:t>
            </a:r>
            <a:endParaRPr lang="en-US" sz="480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0" y="1371600"/>
            <a:ext cx="12192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Ваш шанс на нову професію за підтримки держави та партнерів.</a:t>
            </a:r>
            <a:endParaRPr lang="en-US" sz="18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2810" y="2076450"/>
            <a:ext cx="8509635" cy="45650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3" name="Google Shape;303;p29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924175" y="862330"/>
            <a:ext cx="8709025" cy="956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3200" b="1">
                <a:solidFill>
                  <a:srgbClr val="00B050"/>
                </a:solidFill>
              </a:rPr>
              <a:t>ПЛАТФОРМИ ДЛЯ ПЕРЕНАВЧАННЯ</a:t>
            </a:r>
            <a:endParaRPr lang="uk-UA" altLang="ru-RU" sz="3200" b="1">
              <a:solidFill>
                <a:srgbClr val="00B05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912495" y="2747645"/>
            <a:ext cx="11036935" cy="136207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Державні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Дія.Освіта (цифрові професії),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служба зайнятості (ваучери на навчання</a:t>
            </a:r>
            <a:r>
              <a:rPr lang="uk-UA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en-US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uk-UA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Гуманітарні організації: </a:t>
            </a:r>
            <a:r>
              <a:rPr lang="uk-UA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від благодійних фондів</a:t>
            </a:r>
            <a:endParaRPr lang="uk-UA" altLang="en-US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12495" y="3877310"/>
            <a:ext cx="765683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Українські: </a:t>
            </a:r>
            <a:r>
              <a:rPr lang="en-US" altLang="zh-CN" sz="2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Prometheus (бізнес/маркетинг), Mate Academy (навчання до працевлаштування).</a:t>
            </a:r>
            <a:endParaRPr lang="en-US" altLang="zh-CN" sz="20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oogle Sans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en-US" altLang="zh-CN" sz="20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oogle Sans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Світові:</a:t>
            </a:r>
            <a:r>
              <a:rPr lang="en-US" altLang="zh-CN" sz="2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Coursera, Udemy</a:t>
            </a:r>
            <a:endParaRPr lang="en-US" altLang="zh-CN" sz="20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oogle Sans"/>
              <a:cs typeface="Arial" panose="020B0604020202020204" pitchFamily="34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8447405" y="4586605"/>
            <a:ext cx="3744595" cy="22713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9" name="Google Shape;349;p32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863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92150" y="1997075"/>
            <a:ext cx="82505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Проведення індивідуальних та групових консультацій. 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Індивідуальний супровід бенефіціарів, що передбачає підвищення їх компетенцій у пошуку роботи, підготовці до працевлаштування або самозайнятості, включаючи: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навчання базовим навичкам взаємодії з роботодавцями (наприклад, правильне написання резюме, самопрезентації, розуміння очікувань роботодавців, спілкування з роботодавцями, підготовка до співбесіди, тощо);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допомога у пошуку вакансій та можливостей саморозвитку; 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побудова індивідуального кар’єрного плану;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допомога у зміні кар’єрного напрямку;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супровід у процесі подання заявки на працевлаштування;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ознайомлення із шляхами започаткування власної справи та асистування в цьому процесі.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допомога в адаптації після прийому на роботу.</a:t>
            </a:r>
            <a:endParaRPr lang="en-US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924175" y="862330"/>
            <a:ext cx="8709025" cy="956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3200" b="1">
                <a:solidFill>
                  <a:srgbClr val="00B050"/>
                </a:solidFill>
              </a:rPr>
              <a:t>Послуги фахівців кар’єрного розвитку:</a:t>
            </a:r>
            <a:endParaRPr lang="uk-UA" altLang="ru-RU" sz="3200" b="1">
              <a:solidFill>
                <a:srgbClr val="00B050"/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8447405" y="4586605"/>
            <a:ext cx="3744595" cy="2271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2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/>
          <p:nvPr/>
        </p:nvSpPr>
        <p:spPr>
          <a:xfrm>
            <a:off x="5524500" y="285750"/>
            <a:ext cx="11430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0" y="628650"/>
            <a:ext cx="12192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ГРАНТИ ТА ВЛАСНА СПРАВА</a:t>
            </a:r>
            <a:endParaRPr lang="en-US" sz="480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32"/>
          <p:cNvSpPr txBox="1"/>
          <p:nvPr/>
        </p:nvSpPr>
        <p:spPr>
          <a:xfrm>
            <a:off x="0" y="1371600"/>
            <a:ext cx="12192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Станьте роботодавцем самі. Державна та міжнародна підтримка бізнесу.</a:t>
            </a:r>
            <a:endParaRPr lang="en-US" sz="18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47405" y="4586605"/>
            <a:ext cx="3744595" cy="227139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2825750" y="2060575"/>
            <a:ext cx="6345555" cy="36296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6" name="Google Shape;386;p3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641475" y="668655"/>
            <a:ext cx="9637395" cy="1170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3200" b="1">
                <a:solidFill>
                  <a:srgbClr val="00B050"/>
                </a:solidFill>
              </a:rPr>
              <a:t>Започаткування власної справи шляхом отримання грантів</a:t>
            </a:r>
            <a:endParaRPr lang="uk-UA" altLang="ru-RU" sz="3200" b="1">
              <a:solidFill>
                <a:srgbClr val="00B050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375410" y="2548890"/>
            <a:ext cx="7731760" cy="1870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Державні гранти</a:t>
            </a:r>
            <a:r>
              <a:rPr lang="uk-UA" altLang="en-US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 (Державний центр зайнятості)</a:t>
            </a:r>
            <a:endParaRPr lang="uk-UA" altLang="en-US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Грантові програми від міжнародних організацій</a:t>
            </a:r>
            <a:endParaRPr lang="uk-UA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en-US" sz="2000" b="1">
                <a:solidFill>
                  <a:srgbClr val="00B050"/>
                </a:solidFill>
              </a:rPr>
              <a:t>Послуги від фіхівців кар’єрного розвитку:</a:t>
            </a:r>
            <a:endParaRPr lang="uk-UA" altLang="en-US" sz="2000" b="1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Повний супровід до відкриття влісної справи(без написання бізнес плану)</a:t>
            </a:r>
            <a:endParaRPr lang="uk-UA" altLang="en-US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altLang="en-US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8447405" y="4586605"/>
            <a:ext cx="3744595" cy="2271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" name="Google Shape;92;p1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5160" cy="123634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51460" y="1236345"/>
            <a:ext cx="1092200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uk-UA" altLang="en-US" sz="2000" b="1">
                <a:solidFill>
                  <a:srgbClr val="00B050"/>
                </a:solidFill>
                <a:latin typeface="Google Sans"/>
                <a:ea typeface="Google Sans"/>
              </a:rPr>
              <a:t>     </a:t>
            </a:r>
            <a:r>
              <a:rPr lang="en-US" altLang="zh-CN" sz="2000" b="1">
                <a:solidFill>
                  <a:srgbClr val="00B050"/>
                </a:solidFill>
                <a:latin typeface="Google Sans"/>
                <a:ea typeface="Google Sans"/>
              </a:rPr>
              <a:t>Благодійний фонд «Право на захист» (R2P)</a:t>
            </a:r>
            <a:r>
              <a:rPr lang="en-US" altLang="zh-CN" sz="2000">
                <a:solidFill>
                  <a:srgbClr val="00B050"/>
                </a:solidFill>
              </a:rPr>
              <a:t> </a:t>
            </a:r>
            <a:r>
              <a:rPr lang="en-US" altLang="zh-CN" sz="2000"/>
              <a:t>— 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це провідна українська правозахисна організація, яка фокусується на допомозі вразливим категоріям населення, що постраждали від війни та збройних конфліктів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23545" y="3161665"/>
            <a:ext cx="5222875" cy="204597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 b="1">
                <a:solidFill>
                  <a:srgbClr val="00B050"/>
                </a:solidFill>
              </a:rPr>
              <a:t>Основні напрямки діяльності фонду:</a:t>
            </a:r>
            <a:endParaRPr lang="en-US" altLang="zh-CN" sz="2000" b="1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Юридична допомога</a:t>
            </a:r>
            <a:endParaRPr lang="en-US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Грошова та гуманітарна підтримка</a:t>
            </a:r>
            <a:endParaRPr lang="en-US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Психосоціальна підтримка</a:t>
            </a:r>
            <a:endParaRPr lang="en-US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Допомога маломобільним групам</a:t>
            </a:r>
            <a:endParaRPr lang="en-US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Адвокація та моніторинг</a:t>
            </a:r>
            <a:endParaRPr lang="en-US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Кар’єрне консультування</a:t>
            </a:r>
            <a:endParaRPr lang="uk-UA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85180" y="2635250"/>
            <a:ext cx="5902960" cy="37763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5"/>
          <p:cNvSpPr/>
          <p:nvPr/>
        </p:nvSpPr>
        <p:spPr>
          <a:xfrm>
            <a:off x="571500" y="3567112"/>
            <a:ext cx="371713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4288631" y="3567112"/>
            <a:ext cx="3101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7390507" y="3567112"/>
            <a:ext cx="42299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35"/>
          <p:cNvSpPr/>
          <p:nvPr/>
        </p:nvSpPr>
        <p:spPr>
          <a:xfrm>
            <a:off x="571500" y="4186237"/>
            <a:ext cx="371713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35"/>
          <p:cNvSpPr/>
          <p:nvPr/>
        </p:nvSpPr>
        <p:spPr>
          <a:xfrm>
            <a:off x="4288631" y="4186237"/>
            <a:ext cx="3101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7390507" y="4186237"/>
            <a:ext cx="42299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571500" y="4805362"/>
            <a:ext cx="371713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4288631" y="4805362"/>
            <a:ext cx="3101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7390507" y="4805362"/>
            <a:ext cx="42299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571500" y="5424487"/>
            <a:ext cx="371713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35"/>
          <p:cNvSpPr/>
          <p:nvPr/>
        </p:nvSpPr>
        <p:spPr>
          <a:xfrm>
            <a:off x="4288631" y="5424487"/>
            <a:ext cx="3101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7390507" y="5424487"/>
            <a:ext cx="42299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35"/>
          <p:cNvSpPr txBox="1"/>
          <p:nvPr/>
        </p:nvSpPr>
        <p:spPr>
          <a:xfrm>
            <a:off x="427990" y="542925"/>
            <a:ext cx="11601450" cy="453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uk-UA" altLang="en-US" sz="3150" b="1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Географія поширення проєкту </a:t>
            </a:r>
            <a:endParaRPr lang="uk-UA" altLang="en-US" sz="3150" b="1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3150" b="1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r>
              <a:rPr lang="en-US" altLang="en-US" sz="3150" b="1">
                <a:solidFill>
                  <a:srgbClr val="00B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Цільова аудиторія: </a:t>
            </a:r>
            <a:endParaRPr lang="uk-UA" altLang="en-US" sz="3150" b="1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alt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2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</a:t>
            </a:r>
            <a:r>
              <a:rPr lang="uk-UA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</a:t>
            </a: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ителі м.Суми та Сумської області, які підпадають щонайменше під один з критеріїв:  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внутрішньо переміщені особи;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мати/батько- одинак;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малозабезпечені сім’ї з дітьми;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багатодітні сім’ї;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сім’ї, які виховують дитину(дітей) з інвалідністю;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люди, які постраждали внаслідок воєнних дій;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жінки, які очолюють домогосподарства;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люди з інвалідністю;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●	ветерани та члени їх родин.</a:t>
            </a:r>
            <a:endParaRPr lang="en-US" altLang="en-US"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9462135" y="5505450"/>
            <a:ext cx="2729865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6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6"/>
          <p:cNvSpPr/>
          <p:nvPr/>
        </p:nvSpPr>
        <p:spPr>
          <a:xfrm>
            <a:off x="571500" y="4229100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7" name="Google Shape;407;p36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ВАШІ 4 КРОКИ НА ЗАВТРА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1548705" y="3433762"/>
            <a:ext cx="476250" cy="4762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510733" y="4195762"/>
            <a:ext cx="2552193" cy="25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6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Знайомство</a:t>
            </a:r>
            <a:endParaRPr lang="uk-UA" altLang="en-US" sz="16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571500" y="4452937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Перша консультація та аналіз навичок.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4421385" y="3433762"/>
            <a:ext cx="476250" cy="4762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3383413" y="4195762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Резюме</a:t>
            </a:r>
            <a:endParaRPr lang="en-US" sz="16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36"/>
          <p:cNvSpPr txBox="1"/>
          <p:nvPr/>
        </p:nvSpPr>
        <p:spPr>
          <a:xfrm>
            <a:off x="3444180" y="4452937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Створення ідеального CV та LinkedIn.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7294066" y="3433762"/>
            <a:ext cx="476250" cy="4762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5" name="Google Shape;415;p36"/>
          <p:cNvSpPr txBox="1"/>
          <p:nvPr/>
        </p:nvSpPr>
        <p:spPr>
          <a:xfrm>
            <a:off x="6256094" y="4195762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Підбір</a:t>
            </a:r>
            <a:endParaRPr lang="en-US" sz="16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6"/>
          <p:cNvSpPr txBox="1"/>
          <p:nvPr/>
        </p:nvSpPr>
        <p:spPr>
          <a:xfrm>
            <a:off x="6316860" y="4452937"/>
            <a:ext cx="2430660" cy="147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Вибір формату та пошук вакансій.</a:t>
            </a:r>
            <a:r>
              <a:rPr lang="uk-UA" alt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Адаптація резюме під вакансію</a:t>
            </a:r>
            <a:endParaRPr lang="uk-UA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36"/>
          <p:cNvSpPr/>
          <p:nvPr/>
        </p:nvSpPr>
        <p:spPr>
          <a:xfrm>
            <a:off x="10166746" y="3433762"/>
            <a:ext cx="476250" cy="4762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8" name="Google Shape;418;p36"/>
          <p:cNvSpPr txBox="1"/>
          <p:nvPr/>
        </p:nvSpPr>
        <p:spPr>
          <a:xfrm>
            <a:off x="9128774" y="4195762"/>
            <a:ext cx="2552193" cy="25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en-US" sz="16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</a:t>
            </a:r>
            <a:endParaRPr lang="uk-UA" altLang="en-US" sz="16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36"/>
          <p:cNvSpPr txBox="1"/>
          <p:nvPr/>
        </p:nvSpPr>
        <p:spPr>
          <a:xfrm>
            <a:off x="9189541" y="4452937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Успішна співбесіда та працевлаштування.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9374505" y="5418455"/>
            <a:ext cx="2817495" cy="143954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7146925" y="120650"/>
            <a:ext cx="48641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74825" y="1588135"/>
            <a:ext cx="7837170" cy="1538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6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увагу:)</a:t>
            </a:r>
            <a:endParaRPr lang="uk-UA" altLang="ru-RU" sz="6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5524500" y="285750"/>
            <a:ext cx="11430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0" y="628650"/>
            <a:ext cx="12192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ВСТУП ТА МІСІЯ</a:t>
            </a:r>
            <a:endParaRPr lang="en-US" sz="480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286000" y="1371600"/>
            <a:ext cx="7620000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Ми створюємо міст між вашим унікальним досвідом та новими професійними можливостями, забезпечуючи гідне майбутнє для кожного захисника та громадянина.</a:t>
            </a:r>
            <a:endParaRPr lang="en-US" sz="18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10705" y="3674110"/>
            <a:ext cx="5219700" cy="3122295"/>
          </a:xfrm>
          <a:prstGeom prst="rect">
            <a:avLst/>
          </a:prstGeom>
        </p:spPr>
      </p:pic>
      <p:pic>
        <p:nvPicPr>
          <p:cNvPr id="4" name="Изображение 3" descr="IMG_37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" y="2767965"/>
            <a:ext cx="5696585" cy="3942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18669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6858000" y="3771900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Аналіз прихованого ринку вакансій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858000" y="4314825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Розуміння сучасних вимог HR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858000" y="4857750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Психологічна готовність до змін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381000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43529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1750" y="489585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ХТО ТАКИЙ КАР'ЄРНИЙ КОНСУЛЬТАНТ?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381750" y="2143125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Ваш професійний провідник</a:t>
            </a:r>
            <a:endParaRPr lang="en-US" sz="1405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381750" y="2362200"/>
            <a:ext cx="5238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Це фахівець, який знає ринок праці зсередини та допомагає вам побудувати стратегію успіху. Ми не просто шукаємо роботу — ми знаходимо місце, де ваші навички будуть цінувати.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Изображение 2" descr="IMG_37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9585" y="1830070"/>
            <a:ext cx="5402580" cy="4052570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5"/>
          <a:stretch>
            <a:fillRect/>
          </a:stretch>
        </p:blipFill>
        <p:spPr>
          <a:xfrm>
            <a:off x="9486900" y="5400675"/>
            <a:ext cx="2643505" cy="1395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2357437"/>
            <a:ext cx="34924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349650" y="2357437"/>
            <a:ext cx="3492549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27950" y="2357437"/>
            <a:ext cx="34924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4400" y="264318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imag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92550" y="264318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70850" y="2643187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НАШІ ОСНОВНІ ПОСЛУГИ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14400" y="3214687"/>
            <a:ext cx="30069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Аудит бренду</a:t>
            </a:r>
            <a:endParaRPr 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14400" y="3681412"/>
            <a:ext cx="2863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Глибокий аналіз ваших сильних сторін та корекція професійного іміджу на ринку праці.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4692550" y="3214687"/>
            <a:ext cx="300709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Підбір вакансій</a:t>
            </a:r>
            <a:endParaRPr 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692550" y="3681412"/>
            <a:ext cx="28638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Пошук ролей, що ідеально відповідають вашим потребам, графіку та фізичним можливостям.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470850" y="3214687"/>
            <a:ext cx="30069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Супровід 360°</a:t>
            </a:r>
            <a:endParaRPr lang="en-US" sz="21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8470850" y="3681412"/>
            <a:ext cx="2863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Допомога від першого резюме до успішного проходження випробувального терміну.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7"/>
          <a:stretch>
            <a:fillRect/>
          </a:stretch>
        </p:blipFill>
        <p:spPr>
          <a:xfrm>
            <a:off x="7978140" y="0"/>
            <a:ext cx="4194810" cy="2356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180465"/>
            <a:ext cx="12192635" cy="56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ТРАНСФОРМАЦІЯ РИНКУ ПРАЦІ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8721090" y="4765040"/>
            <a:ext cx="3409315" cy="203136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5468620" y="2933700"/>
            <a:ext cx="5565140" cy="655320"/>
          </a:xfrm>
          <a:prstGeom prst="rect">
            <a:avLst/>
          </a:prstGeom>
        </p:spPr>
      </p:pic>
      <p:sp>
        <p:nvSpPr>
          <p:cNvPr id="1" name="Текстовое поле 0"/>
          <p:cNvSpPr txBox="1"/>
          <p:nvPr/>
        </p:nvSpPr>
        <p:spPr>
          <a:xfrm>
            <a:off x="5346700" y="29337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роботодавців готові наймати ВПО, осіб з інвалідністю, ветеранів </a:t>
            </a:r>
            <a:endParaRPr lang="en-US" alt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5524500" y="285750"/>
            <a:ext cx="11430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0" y="628650"/>
            <a:ext cx="12192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МИСТЕЦТВО САМОПРЕЗЕНТАЦІЇ</a:t>
            </a:r>
            <a:endParaRPr lang="en-US" sz="480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0" y="1371600"/>
            <a:ext cx="12192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Як стати кандидатом №1 для рекрутера всього за кілька секунд.</a:t>
            </a:r>
            <a:endParaRPr lang="en-US" sz="18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67980" y="4387215"/>
            <a:ext cx="4224020" cy="2470785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2780030" y="2038985"/>
            <a:ext cx="5732145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81750" y="18669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047750" y="3490912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Лаконічним: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Тільки ключові факти.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047750" y="4033837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Результативним: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Фокус на цифрах.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047750" y="4576762"/>
            <a:ext cx="476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Сучасним: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ATS-дружні шаблони.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19" descr="image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" y="352901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 descr="imag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1500" y="40719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imag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1500" y="4614862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59669"/>
                </a:solidFill>
                <a:latin typeface="Montserrat"/>
                <a:ea typeface="Montserrat"/>
                <a:cs typeface="Montserrat"/>
                <a:sym typeface="Montserrat"/>
              </a:rPr>
              <a:t>КОРЕКЦІЯ РЕЗЮМЕ (CV)</a:t>
            </a:r>
            <a:endParaRPr lang="en-US" sz="3150" b="1" i="0" u="none" strike="noStrike" cap="none">
              <a:solidFill>
                <a:srgbClr val="059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571500" y="2424112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Правило 6 секунд</a:t>
            </a:r>
            <a:endParaRPr lang="en-US" sz="1405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71500" y="2643187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Саме стільки часу витрачає рекрутер на перший перегляд вашого резюме. Ми робимо його:</a:t>
            </a:r>
            <a:endParaRPr lang="en-US" sz="1500" b="0" i="0" u="none" strike="noStrike" cap="none">
              <a:solidFill>
                <a:srgbClr val="475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6"/>
          <a:stretch>
            <a:fillRect/>
          </a:stretch>
        </p:blipFill>
        <p:spPr>
          <a:xfrm>
            <a:off x="6182995" y="816610"/>
            <a:ext cx="5636260" cy="5671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" name="Google Shape;92;p1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933450" y="2518410"/>
            <a:ext cx="10421620" cy="2762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Контакти: 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Ім’я, телефон, пошта, міст</a:t>
            </a:r>
            <a:r>
              <a:rPr lang="uk-UA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endParaRPr lang="uk-UA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Візитівка: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2–3 речення про ваш головний досвід і чим ви корисні компанії</a:t>
            </a:r>
            <a:endParaRPr lang="en-US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Досвід роботи: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Останнє місце — зверху. Пишіть: назва компанії, посада і результати (а не просто обов'язки).</a:t>
            </a:r>
            <a:endParaRPr lang="en-US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Навички (</a:t>
            </a:r>
            <a:r>
              <a:rPr lang="en-US" altLang="ru-RU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Skills):</a:t>
            </a:r>
            <a:r>
              <a:rPr lang="en-US" altLang="ru-RU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Ваші професійні інструменти та знання (</a:t>
            </a:r>
            <a:r>
              <a:rPr lang="en-US" altLang="ru-RU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Hard skills).</a:t>
            </a:r>
            <a:endParaRPr lang="en-US" altLang="ru-RU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Освіта: 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ВНЗ та профільні курси.</a:t>
            </a:r>
            <a:endParaRPr lang="en-US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Мови: </a:t>
            </a: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Назва та реальний рівень.</a:t>
            </a:r>
            <a:endParaRPr lang="en-US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21090" y="4765040"/>
            <a:ext cx="3409315" cy="203136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124835" y="8134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uk-UA" altLang="en-US" sz="3200" b="1">
                <a:solidFill>
                  <a:srgbClr val="00B050"/>
                </a:solidFill>
              </a:rPr>
              <a:t>С</a:t>
            </a:r>
            <a:r>
              <a:rPr lang="en-US" altLang="en-US" sz="3200" b="1">
                <a:solidFill>
                  <a:srgbClr val="00B050"/>
                </a:solidFill>
              </a:rPr>
              <a:t>труктура резюме</a:t>
            </a:r>
            <a:r>
              <a:rPr lang="uk-UA" altLang="en-US" sz="3200" b="1">
                <a:solidFill>
                  <a:srgbClr val="00B050"/>
                </a:solidFill>
              </a:rPr>
              <a:t>:</a:t>
            </a:r>
            <a:endParaRPr lang="uk-UA" altLang="en-US" sz="32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5680</Words>
  <Application>WPS Presentation</Application>
  <PresentationFormat/>
  <Paragraphs>209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Arial</vt:lpstr>
      <vt:lpstr>Calibri</vt:lpstr>
      <vt:lpstr>Open Sans SemiBold</vt:lpstr>
      <vt:lpstr>Montserrat</vt:lpstr>
      <vt:lpstr>Open Sans</vt:lpstr>
      <vt:lpstr>Microsoft YaHei</vt:lpstr>
      <vt:lpstr>Arial Unicode MS</vt:lpstr>
      <vt:lpstr>Open Sans ExtraBold</vt:lpstr>
      <vt:lpstr>Google Sans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Віталій Рудіченко</cp:lastModifiedBy>
  <cp:revision>8</cp:revision>
  <dcterms:created xsi:type="dcterms:W3CDTF">2026-05-05T18:17:00Z</dcterms:created>
  <dcterms:modified xsi:type="dcterms:W3CDTF">2026-05-12T13:48:16Z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1049-12.1.0.25862</vt:lpwstr>
  </property>
  <property fmtid="{D5CDD505-2E9C-101B-9397-08002B2CF9AE}" pid="3" name="ICV">
    <vt:lpwstr>9E6FEF83A9AE4F2FA59453B34621C47D_13</vt:lpwstr>
  </property>
</Properties>
</file>